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2" r:id="rId3"/>
    <p:sldId id="263" r:id="rId4"/>
    <p:sldId id="265" r:id="rId5"/>
    <p:sldId id="256" r:id="rId6"/>
    <p:sldId id="257" r:id="rId7"/>
    <p:sldId id="258" r:id="rId8"/>
    <p:sldId id="259" r:id="rId9"/>
    <p:sldId id="260" r:id="rId10"/>
    <p:sldId id="261" r:id="rId11"/>
  </p:sldIdLst>
  <p:sldSz cx="6400800" cy="4572000"/>
  <p:notesSz cx="6858000" cy="9144000"/>
  <p:defaultTextStyle>
    <a:defPPr>
      <a:defRPr lang="en-US"/>
    </a:defPPr>
    <a:lvl1pPr marL="0" algn="l" defTabSz="31350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13502" algn="l" defTabSz="31350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27004" algn="l" defTabSz="31350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40506" algn="l" defTabSz="31350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54008" algn="l" defTabSz="31350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67510" algn="l" defTabSz="31350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81012" algn="l" defTabSz="31350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94514" algn="l" defTabSz="31350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508016" algn="l" defTabSz="31350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8" d="100"/>
          <a:sy n="128" d="100"/>
        </p:scale>
        <p:origin x="-848" y="-96"/>
      </p:cViewPr>
      <p:guideLst>
        <p:guide orient="horz" pos="2879"/>
        <p:guide pos="222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959" y="563562"/>
            <a:ext cx="5759450" cy="547687"/>
          </a:xfrm>
          <a:prstGeom prst="rect">
            <a:avLst/>
          </a:prstGeom>
        </p:spPr>
        <p:txBody>
          <a:bodyPr vert="horz" anchor="b"/>
          <a:lstStyle>
            <a:lvl1pPr algn="l">
              <a:defRPr/>
            </a:lvl1pPr>
          </a:lstStyle>
          <a:p>
            <a:r>
              <a:rPr lang="en-US" dirty="0" smtClean="0"/>
              <a:t>Instructions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6400800" cy="79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4381500"/>
            <a:ext cx="6400800" cy="1889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orScreen_RGB_ZillowLogo_White-on-Blue-Stacke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59" y="0"/>
            <a:ext cx="531758" cy="53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0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sz="quarter" idx="10" hasCustomPrompt="1"/>
          </p:nvPr>
        </p:nvSpPr>
        <p:spPr>
          <a:xfrm>
            <a:off x="0" y="8141"/>
            <a:ext cx="4539788" cy="4562801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>
                <a:solidFill>
                  <a:schemeClr val="tx2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Place home photo here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626095" y="3641161"/>
            <a:ext cx="170565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4626134" y="3312584"/>
            <a:ext cx="1705768" cy="27093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Home For Sale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12" hasCustomPrompt="1"/>
          </p:nvPr>
        </p:nvSpPr>
        <p:spPr>
          <a:xfrm>
            <a:off x="4625984" y="3717885"/>
            <a:ext cx="1705768" cy="778087"/>
          </a:xfrm>
          <a:prstGeom prst="rect">
            <a:avLst/>
          </a:prstGeom>
        </p:spPr>
        <p:txBody>
          <a:bodyPr vert="horz" lIns="62700" tIns="31350" rIns="62700" bIns="31350" anchor="t"/>
          <a:lstStyle>
            <a:lvl1pPr marL="0" indent="0">
              <a:buNone/>
              <a:defRPr sz="8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Type home features in this text field</a:t>
            </a:r>
            <a:endParaRPr lang="en-US" dirty="0"/>
          </a:p>
        </p:txBody>
      </p:sp>
      <p:pic>
        <p:nvPicPr>
          <p:cNvPr id="33" name="Picture 32" descr="1_Front Righ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664" y="-13228"/>
            <a:ext cx="4499027" cy="2066089"/>
          </a:xfrm>
          <a:prstGeom prst="rect">
            <a:avLst/>
          </a:prstGeom>
        </p:spPr>
      </p:pic>
      <p:pic>
        <p:nvPicPr>
          <p:cNvPr id="34" name="Picture 33" descr="1_Front Lef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1" y="3134747"/>
            <a:ext cx="1915664" cy="145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0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sz="quarter" idx="10" hasCustomPrompt="1"/>
          </p:nvPr>
        </p:nvSpPr>
        <p:spPr>
          <a:xfrm>
            <a:off x="222242" y="2248797"/>
            <a:ext cx="1062603" cy="978887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Place agent photo here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215078" y="187705"/>
            <a:ext cx="2243275" cy="50871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90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Home For Sale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12" hasCustomPrompt="1"/>
          </p:nvPr>
        </p:nvSpPr>
        <p:spPr>
          <a:xfrm>
            <a:off x="215297" y="787838"/>
            <a:ext cx="2243275" cy="1097183"/>
          </a:xfrm>
          <a:prstGeom prst="rect">
            <a:avLst/>
          </a:prstGeom>
        </p:spPr>
        <p:txBody>
          <a:bodyPr vert="horz" lIns="62700" tIns="31350" rIns="62700" bIns="31350" anchor="t"/>
          <a:lstStyle>
            <a:lvl1pPr marL="0" indent="0">
              <a:buNone/>
              <a:defRPr sz="12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Type home features in this text field.</a:t>
            </a:r>
            <a:endParaRPr lang="en-US" dirty="0"/>
          </a:p>
        </p:txBody>
      </p:sp>
      <p:sp>
        <p:nvSpPr>
          <p:cNvPr id="9" name="Content Placeholder 23"/>
          <p:cNvSpPr>
            <a:spLocks noGrp="1"/>
          </p:cNvSpPr>
          <p:nvPr>
            <p:ph sz="quarter" idx="13" hasCustomPrompt="1"/>
          </p:nvPr>
        </p:nvSpPr>
        <p:spPr>
          <a:xfrm>
            <a:off x="222242" y="3280599"/>
            <a:ext cx="1062603" cy="555583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Place logo here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4" hasCustomPrompt="1"/>
          </p:nvPr>
        </p:nvSpPr>
        <p:spPr>
          <a:xfrm>
            <a:off x="1354978" y="2248798"/>
            <a:ext cx="1705768" cy="165351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Agent Name</a:t>
            </a:r>
            <a:endParaRPr lang="en-US" dirty="0"/>
          </a:p>
        </p:txBody>
      </p:sp>
      <p:sp>
        <p:nvSpPr>
          <p:cNvPr id="11" name="Text Placeholder 27"/>
          <p:cNvSpPr>
            <a:spLocks noGrp="1"/>
          </p:cNvSpPr>
          <p:nvPr>
            <p:ph type="body" sz="quarter" idx="15" hasCustomPrompt="1"/>
          </p:nvPr>
        </p:nvSpPr>
        <p:spPr>
          <a:xfrm>
            <a:off x="1354978" y="2460450"/>
            <a:ext cx="1705768" cy="15212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Agent Phone Number</a:t>
            </a:r>
            <a:endParaRPr lang="en-US" dirty="0"/>
          </a:p>
        </p:txBody>
      </p:sp>
      <p:sp>
        <p:nvSpPr>
          <p:cNvPr id="12" name="Text Placeholder 27"/>
          <p:cNvSpPr>
            <a:spLocks noGrp="1"/>
          </p:cNvSpPr>
          <p:nvPr>
            <p:ph type="body" sz="quarter" idx="16" hasCustomPrompt="1"/>
          </p:nvPr>
        </p:nvSpPr>
        <p:spPr>
          <a:xfrm>
            <a:off x="1354978" y="2658874"/>
            <a:ext cx="1705768" cy="15212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Agent Website</a:t>
            </a:r>
            <a:endParaRPr lang="en-US" dirty="0"/>
          </a:p>
        </p:txBody>
      </p:sp>
      <p:sp>
        <p:nvSpPr>
          <p:cNvPr id="14" name="Text Placeholder 27"/>
          <p:cNvSpPr>
            <a:spLocks noGrp="1"/>
          </p:cNvSpPr>
          <p:nvPr>
            <p:ph type="body" sz="quarter" idx="17" hasCustomPrompt="1"/>
          </p:nvPr>
        </p:nvSpPr>
        <p:spPr>
          <a:xfrm>
            <a:off x="1354978" y="3121863"/>
            <a:ext cx="1705768" cy="15212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800" baseline="0">
                <a:solidFill>
                  <a:schemeClr val="accent1"/>
                </a:solidFill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XXX Past Sales</a:t>
            </a:r>
            <a:endParaRPr lang="en-US" dirty="0"/>
          </a:p>
        </p:txBody>
      </p:sp>
      <p:sp>
        <p:nvSpPr>
          <p:cNvPr id="16" name="Content Placeholder 23"/>
          <p:cNvSpPr>
            <a:spLocks noGrp="1"/>
          </p:cNvSpPr>
          <p:nvPr>
            <p:ph sz="quarter" idx="18" hasCustomPrompt="1"/>
          </p:nvPr>
        </p:nvSpPr>
        <p:spPr>
          <a:xfrm>
            <a:off x="3788030" y="1971005"/>
            <a:ext cx="2382180" cy="687868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solidFill>
                  <a:srgbClr val="646464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Address Label</a:t>
            </a:r>
          </a:p>
        </p:txBody>
      </p:sp>
      <p:sp>
        <p:nvSpPr>
          <p:cNvPr id="17" name="Content Placeholder 23"/>
          <p:cNvSpPr>
            <a:spLocks noGrp="1"/>
          </p:cNvSpPr>
          <p:nvPr>
            <p:ph sz="quarter" idx="19" hasCustomPrompt="1"/>
          </p:nvPr>
        </p:nvSpPr>
        <p:spPr>
          <a:xfrm>
            <a:off x="5653330" y="99969"/>
            <a:ext cx="638954" cy="687868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solidFill>
                  <a:srgbClr val="646464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Stamp</a:t>
            </a:r>
          </a:p>
        </p:txBody>
      </p:sp>
    </p:spTree>
    <p:extLst>
      <p:ext uri="{BB962C8B-B14F-4D97-AF65-F5344CB8AC3E}">
        <p14:creationId xmlns:p14="http://schemas.microsoft.com/office/powerpoint/2010/main" val="236889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sz="quarter" idx="10" hasCustomPrompt="1"/>
          </p:nvPr>
        </p:nvSpPr>
        <p:spPr>
          <a:xfrm>
            <a:off x="2151695" y="0"/>
            <a:ext cx="4242038" cy="4562801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800">
                <a:solidFill>
                  <a:srgbClr val="646464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Place neighborhood photo here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256902" y="1107559"/>
            <a:ext cx="170565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256941" y="778982"/>
            <a:ext cx="1705768" cy="27093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Neighborhood Features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12" hasCustomPrompt="1"/>
          </p:nvPr>
        </p:nvSpPr>
        <p:spPr>
          <a:xfrm>
            <a:off x="256791" y="1184283"/>
            <a:ext cx="1705768" cy="1138734"/>
          </a:xfrm>
          <a:prstGeom prst="rect">
            <a:avLst/>
          </a:prstGeom>
        </p:spPr>
        <p:txBody>
          <a:bodyPr vert="horz" lIns="62700" tIns="31350" rIns="62700" bIns="31350" anchor="t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Suggested text:</a:t>
            </a:r>
          </a:p>
          <a:p>
            <a:pPr lvl="0"/>
            <a:r>
              <a:rPr lang="en-US" dirty="0" smtClean="0"/>
              <a:t>-Restaurant openings</a:t>
            </a:r>
          </a:p>
          <a:p>
            <a:pPr lvl="0"/>
            <a:r>
              <a:rPr lang="en-US" dirty="0" smtClean="0"/>
              <a:t>-New features to the neighborhood</a:t>
            </a:r>
          </a:p>
          <a:p>
            <a:pPr lvl="0"/>
            <a:r>
              <a:rPr lang="en-US" dirty="0" smtClean="0"/>
              <a:t>-Events coming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sz="quarter" idx="10" hasCustomPrompt="1"/>
          </p:nvPr>
        </p:nvSpPr>
        <p:spPr>
          <a:xfrm>
            <a:off x="222242" y="2248797"/>
            <a:ext cx="1062603" cy="978887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Place agent photo here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215078" y="187705"/>
            <a:ext cx="2243275" cy="50871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5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Neighborhood Features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12" hasCustomPrompt="1"/>
          </p:nvPr>
        </p:nvSpPr>
        <p:spPr>
          <a:xfrm>
            <a:off x="215297" y="787838"/>
            <a:ext cx="2243275" cy="1097183"/>
          </a:xfrm>
          <a:prstGeom prst="rect">
            <a:avLst/>
          </a:prstGeom>
        </p:spPr>
        <p:txBody>
          <a:bodyPr vert="horz" lIns="62700" tIns="31350" rIns="62700" bIns="31350" anchor="t"/>
          <a:lstStyle>
            <a:lvl1pPr marL="0" indent="0">
              <a:buNone/>
              <a:defRPr sz="12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Type neighborhood features in this text field.</a:t>
            </a:r>
            <a:endParaRPr lang="en-US" dirty="0"/>
          </a:p>
        </p:txBody>
      </p:sp>
      <p:sp>
        <p:nvSpPr>
          <p:cNvPr id="9" name="Content Placeholder 23"/>
          <p:cNvSpPr>
            <a:spLocks noGrp="1"/>
          </p:cNvSpPr>
          <p:nvPr>
            <p:ph sz="quarter" idx="13" hasCustomPrompt="1"/>
          </p:nvPr>
        </p:nvSpPr>
        <p:spPr>
          <a:xfrm>
            <a:off x="222242" y="3280599"/>
            <a:ext cx="1062603" cy="555583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Place logo here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4" hasCustomPrompt="1"/>
          </p:nvPr>
        </p:nvSpPr>
        <p:spPr>
          <a:xfrm>
            <a:off x="1354978" y="2248798"/>
            <a:ext cx="1705768" cy="165351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Agent Name</a:t>
            </a:r>
            <a:endParaRPr lang="en-US" dirty="0"/>
          </a:p>
        </p:txBody>
      </p:sp>
      <p:sp>
        <p:nvSpPr>
          <p:cNvPr id="11" name="Text Placeholder 27"/>
          <p:cNvSpPr>
            <a:spLocks noGrp="1"/>
          </p:cNvSpPr>
          <p:nvPr>
            <p:ph type="body" sz="quarter" idx="15" hasCustomPrompt="1"/>
          </p:nvPr>
        </p:nvSpPr>
        <p:spPr>
          <a:xfrm>
            <a:off x="1354978" y="2460450"/>
            <a:ext cx="1705768" cy="15212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Agent Phone Number</a:t>
            </a:r>
            <a:endParaRPr lang="en-US" dirty="0"/>
          </a:p>
        </p:txBody>
      </p:sp>
      <p:sp>
        <p:nvSpPr>
          <p:cNvPr id="12" name="Text Placeholder 27"/>
          <p:cNvSpPr>
            <a:spLocks noGrp="1"/>
          </p:cNvSpPr>
          <p:nvPr>
            <p:ph type="body" sz="quarter" idx="16" hasCustomPrompt="1"/>
          </p:nvPr>
        </p:nvSpPr>
        <p:spPr>
          <a:xfrm>
            <a:off x="1354978" y="2658874"/>
            <a:ext cx="1705768" cy="15212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Agent Website</a:t>
            </a:r>
            <a:endParaRPr lang="en-US" dirty="0"/>
          </a:p>
        </p:txBody>
      </p:sp>
      <p:sp>
        <p:nvSpPr>
          <p:cNvPr id="14" name="Text Placeholder 27"/>
          <p:cNvSpPr>
            <a:spLocks noGrp="1"/>
          </p:cNvSpPr>
          <p:nvPr>
            <p:ph type="body" sz="quarter" idx="17" hasCustomPrompt="1"/>
          </p:nvPr>
        </p:nvSpPr>
        <p:spPr>
          <a:xfrm>
            <a:off x="1354978" y="3121863"/>
            <a:ext cx="1705768" cy="15212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800" baseline="0">
                <a:solidFill>
                  <a:schemeClr val="accent1"/>
                </a:solidFill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XXX Past Sales</a:t>
            </a:r>
            <a:endParaRPr lang="en-US" dirty="0"/>
          </a:p>
        </p:txBody>
      </p:sp>
      <p:sp>
        <p:nvSpPr>
          <p:cNvPr id="16" name="Content Placeholder 23"/>
          <p:cNvSpPr>
            <a:spLocks noGrp="1"/>
          </p:cNvSpPr>
          <p:nvPr>
            <p:ph sz="quarter" idx="18" hasCustomPrompt="1"/>
          </p:nvPr>
        </p:nvSpPr>
        <p:spPr>
          <a:xfrm>
            <a:off x="3788030" y="1971005"/>
            <a:ext cx="2382180" cy="687868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solidFill>
                  <a:srgbClr val="646464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Address Label</a:t>
            </a:r>
          </a:p>
        </p:txBody>
      </p:sp>
      <p:sp>
        <p:nvSpPr>
          <p:cNvPr id="17" name="Content Placeholder 23"/>
          <p:cNvSpPr>
            <a:spLocks noGrp="1"/>
          </p:cNvSpPr>
          <p:nvPr>
            <p:ph sz="quarter" idx="19" hasCustomPrompt="1"/>
          </p:nvPr>
        </p:nvSpPr>
        <p:spPr>
          <a:xfrm>
            <a:off x="5653330" y="99969"/>
            <a:ext cx="638954" cy="687868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solidFill>
                  <a:srgbClr val="646464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Stamp</a:t>
            </a:r>
          </a:p>
        </p:txBody>
      </p:sp>
    </p:spTree>
    <p:extLst>
      <p:ext uri="{BB962C8B-B14F-4D97-AF65-F5344CB8AC3E}">
        <p14:creationId xmlns:p14="http://schemas.microsoft.com/office/powerpoint/2010/main" val="2014269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6393733" cy="3149185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800" baseline="0">
                <a:solidFill>
                  <a:srgbClr val="646464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Place home or location photo here</a:t>
            </a:r>
          </a:p>
        </p:txBody>
      </p:sp>
      <p:sp>
        <p:nvSpPr>
          <p:cNvPr id="6" name="Text Placeholder 27"/>
          <p:cNvSpPr>
            <a:spLocks noGrp="1"/>
          </p:cNvSpPr>
          <p:nvPr>
            <p:ph type="body" sz="quarter" idx="13" hasCustomPrompt="1"/>
          </p:nvPr>
        </p:nvSpPr>
        <p:spPr>
          <a:xfrm>
            <a:off x="875617" y="3283553"/>
            <a:ext cx="4691150" cy="27093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 algn="ctr">
              <a:buNone/>
              <a:defRPr sz="1600" b="1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Neighborhood Market Trends</a:t>
            </a:r>
            <a:endParaRPr lang="en-US" dirty="0"/>
          </a:p>
        </p:txBody>
      </p:sp>
      <p:sp>
        <p:nvSpPr>
          <p:cNvPr id="9" name="Text Placeholder 27"/>
          <p:cNvSpPr>
            <a:spLocks noGrp="1"/>
          </p:cNvSpPr>
          <p:nvPr>
            <p:ph type="body" sz="quarter" idx="14" hasCustomPrompt="1"/>
          </p:nvPr>
        </p:nvSpPr>
        <p:spPr>
          <a:xfrm>
            <a:off x="4053809" y="3607876"/>
            <a:ext cx="1512958" cy="24630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Market Trend #2</a:t>
            </a:r>
            <a:endParaRPr lang="en-US" dirty="0"/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5" hasCustomPrompt="1"/>
          </p:nvPr>
        </p:nvSpPr>
        <p:spPr>
          <a:xfrm>
            <a:off x="4053659" y="3895566"/>
            <a:ext cx="1513108" cy="506979"/>
          </a:xfrm>
          <a:prstGeom prst="rect">
            <a:avLst/>
          </a:prstGeom>
        </p:spPr>
        <p:txBody>
          <a:bodyPr vert="horz" lIns="62700" tIns="31350" rIns="62700" bIns="31350" anchor="t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Type Zillow Market trend #2 here.</a:t>
            </a:r>
            <a:endParaRPr lang="en-US" dirty="0"/>
          </a:p>
        </p:txBody>
      </p:sp>
      <p:sp>
        <p:nvSpPr>
          <p:cNvPr id="11" name="Text Placeholder 27"/>
          <p:cNvSpPr>
            <a:spLocks noGrp="1"/>
          </p:cNvSpPr>
          <p:nvPr>
            <p:ph type="body" sz="quarter" idx="16" hasCustomPrompt="1"/>
          </p:nvPr>
        </p:nvSpPr>
        <p:spPr>
          <a:xfrm>
            <a:off x="2461423" y="3607876"/>
            <a:ext cx="1512958" cy="24630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Market Trend #2</a:t>
            </a:r>
            <a:endParaRPr lang="en-US" dirty="0"/>
          </a:p>
        </p:txBody>
      </p:sp>
      <p:sp>
        <p:nvSpPr>
          <p:cNvPr id="12" name="Text Placeholder 27"/>
          <p:cNvSpPr>
            <a:spLocks noGrp="1"/>
          </p:cNvSpPr>
          <p:nvPr>
            <p:ph type="body" sz="quarter" idx="17" hasCustomPrompt="1"/>
          </p:nvPr>
        </p:nvSpPr>
        <p:spPr>
          <a:xfrm>
            <a:off x="2461273" y="3895566"/>
            <a:ext cx="1513108" cy="506979"/>
          </a:xfrm>
          <a:prstGeom prst="rect">
            <a:avLst/>
          </a:prstGeom>
        </p:spPr>
        <p:txBody>
          <a:bodyPr vert="horz" lIns="62700" tIns="31350" rIns="62700" bIns="31350" anchor="t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Type Zillow Market trend #2 here.</a:t>
            </a:r>
            <a:endParaRPr lang="en-US" dirty="0"/>
          </a:p>
        </p:txBody>
      </p:sp>
      <p:sp>
        <p:nvSpPr>
          <p:cNvPr id="13" name="Text Placeholder 27"/>
          <p:cNvSpPr>
            <a:spLocks noGrp="1"/>
          </p:cNvSpPr>
          <p:nvPr>
            <p:ph type="body" sz="quarter" idx="18" hasCustomPrompt="1"/>
          </p:nvPr>
        </p:nvSpPr>
        <p:spPr>
          <a:xfrm>
            <a:off x="875617" y="3607876"/>
            <a:ext cx="1512958" cy="24630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Market Trend #1</a:t>
            </a:r>
            <a:endParaRPr lang="en-US" dirty="0"/>
          </a:p>
        </p:txBody>
      </p:sp>
      <p:sp>
        <p:nvSpPr>
          <p:cNvPr id="14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875467" y="3895566"/>
            <a:ext cx="1513108" cy="506979"/>
          </a:xfrm>
          <a:prstGeom prst="rect">
            <a:avLst/>
          </a:prstGeom>
        </p:spPr>
        <p:txBody>
          <a:bodyPr vert="horz" lIns="62700" tIns="31350" rIns="62700" bIns="31350" anchor="t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Type Zillow Market trend #1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028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sz="quarter" idx="10" hasCustomPrompt="1"/>
          </p:nvPr>
        </p:nvSpPr>
        <p:spPr>
          <a:xfrm>
            <a:off x="222242" y="2248797"/>
            <a:ext cx="1062603" cy="978887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Place agent photo here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215078" y="187705"/>
            <a:ext cx="2243275" cy="50871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3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Neighborhood Market Trend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12" hasCustomPrompt="1"/>
          </p:nvPr>
        </p:nvSpPr>
        <p:spPr>
          <a:xfrm>
            <a:off x="215297" y="787838"/>
            <a:ext cx="2243275" cy="1097183"/>
          </a:xfrm>
          <a:prstGeom prst="rect">
            <a:avLst/>
          </a:prstGeom>
        </p:spPr>
        <p:txBody>
          <a:bodyPr vert="horz" lIns="62700" tIns="31350" rIns="62700" bIns="31350" anchor="t"/>
          <a:lstStyle>
            <a:lvl1pPr marL="0" indent="0">
              <a:buNone/>
              <a:defRPr sz="12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Explain current neighborhood market trends in this text field.</a:t>
            </a:r>
            <a:endParaRPr lang="en-US" dirty="0"/>
          </a:p>
        </p:txBody>
      </p:sp>
      <p:sp>
        <p:nvSpPr>
          <p:cNvPr id="9" name="Content Placeholder 23"/>
          <p:cNvSpPr>
            <a:spLocks noGrp="1"/>
          </p:cNvSpPr>
          <p:nvPr>
            <p:ph sz="quarter" idx="13" hasCustomPrompt="1"/>
          </p:nvPr>
        </p:nvSpPr>
        <p:spPr>
          <a:xfrm>
            <a:off x="222242" y="3280599"/>
            <a:ext cx="1062603" cy="555583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Place logo here</a:t>
            </a:r>
          </a:p>
        </p:txBody>
      </p:sp>
      <p:sp>
        <p:nvSpPr>
          <p:cNvPr id="10" name="Text Placeholder 27"/>
          <p:cNvSpPr>
            <a:spLocks noGrp="1"/>
          </p:cNvSpPr>
          <p:nvPr>
            <p:ph type="body" sz="quarter" idx="14" hasCustomPrompt="1"/>
          </p:nvPr>
        </p:nvSpPr>
        <p:spPr>
          <a:xfrm>
            <a:off x="1354978" y="2248798"/>
            <a:ext cx="1705768" cy="165351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Agent Name</a:t>
            </a:r>
            <a:endParaRPr lang="en-US" dirty="0"/>
          </a:p>
        </p:txBody>
      </p:sp>
      <p:sp>
        <p:nvSpPr>
          <p:cNvPr id="11" name="Text Placeholder 27"/>
          <p:cNvSpPr>
            <a:spLocks noGrp="1"/>
          </p:cNvSpPr>
          <p:nvPr>
            <p:ph type="body" sz="quarter" idx="15" hasCustomPrompt="1"/>
          </p:nvPr>
        </p:nvSpPr>
        <p:spPr>
          <a:xfrm>
            <a:off x="1354978" y="2460450"/>
            <a:ext cx="1705768" cy="15212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Agent Phone Number</a:t>
            </a:r>
            <a:endParaRPr lang="en-US" dirty="0"/>
          </a:p>
        </p:txBody>
      </p:sp>
      <p:sp>
        <p:nvSpPr>
          <p:cNvPr id="12" name="Text Placeholder 27"/>
          <p:cNvSpPr>
            <a:spLocks noGrp="1"/>
          </p:cNvSpPr>
          <p:nvPr>
            <p:ph type="body" sz="quarter" idx="16" hasCustomPrompt="1"/>
          </p:nvPr>
        </p:nvSpPr>
        <p:spPr>
          <a:xfrm>
            <a:off x="1354978" y="2658874"/>
            <a:ext cx="1705768" cy="15212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1100" baseline="0"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Agent Website</a:t>
            </a:r>
            <a:endParaRPr lang="en-US" dirty="0"/>
          </a:p>
        </p:txBody>
      </p:sp>
      <p:sp>
        <p:nvSpPr>
          <p:cNvPr id="14" name="Text Placeholder 27"/>
          <p:cNvSpPr>
            <a:spLocks noGrp="1"/>
          </p:cNvSpPr>
          <p:nvPr>
            <p:ph type="body" sz="quarter" idx="17" hasCustomPrompt="1"/>
          </p:nvPr>
        </p:nvSpPr>
        <p:spPr>
          <a:xfrm>
            <a:off x="1354978" y="3121863"/>
            <a:ext cx="1705768" cy="152123"/>
          </a:xfrm>
          <a:prstGeom prst="rect">
            <a:avLst/>
          </a:prstGeom>
        </p:spPr>
        <p:txBody>
          <a:bodyPr vert="horz" lIns="62700" tIns="31350" rIns="62700" bIns="31350" anchor="b"/>
          <a:lstStyle>
            <a:lvl1pPr marL="0" indent="0">
              <a:buNone/>
              <a:defRPr sz="800" baseline="0">
                <a:solidFill>
                  <a:schemeClr val="accent1"/>
                </a:solidFill>
                <a:latin typeface="Open Sans Light"/>
                <a:cs typeface="Open Sans Light"/>
              </a:defRPr>
            </a:lvl1pPr>
            <a:lvl2pPr marL="313502" indent="0">
              <a:buNone/>
              <a:defRPr sz="800">
                <a:latin typeface="Open Sans Light"/>
                <a:cs typeface="Open Sans Light"/>
              </a:defRPr>
            </a:lvl2pPr>
            <a:lvl3pPr marL="627004" indent="0">
              <a:buNone/>
              <a:defRPr sz="800">
                <a:latin typeface="Open Sans Light"/>
                <a:cs typeface="Open Sans Light"/>
              </a:defRPr>
            </a:lvl3pPr>
            <a:lvl4pPr marL="940506" indent="0">
              <a:buNone/>
              <a:defRPr sz="800">
                <a:latin typeface="Open Sans Light"/>
                <a:cs typeface="Open Sans Light"/>
              </a:defRPr>
            </a:lvl4pPr>
            <a:lvl5pPr marL="1254008" indent="0">
              <a:buNone/>
              <a:defRPr sz="800"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 smtClean="0"/>
              <a:t>XXX Past Sales</a:t>
            </a:r>
            <a:endParaRPr lang="en-US" dirty="0"/>
          </a:p>
        </p:txBody>
      </p:sp>
      <p:sp>
        <p:nvSpPr>
          <p:cNvPr id="13" name="Content Placeholder 23"/>
          <p:cNvSpPr>
            <a:spLocks noGrp="1"/>
          </p:cNvSpPr>
          <p:nvPr>
            <p:ph sz="quarter" idx="18" hasCustomPrompt="1"/>
          </p:nvPr>
        </p:nvSpPr>
        <p:spPr>
          <a:xfrm>
            <a:off x="3788030" y="1971005"/>
            <a:ext cx="2382180" cy="687868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solidFill>
                  <a:srgbClr val="646464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Address Label</a:t>
            </a:r>
          </a:p>
        </p:txBody>
      </p:sp>
      <p:sp>
        <p:nvSpPr>
          <p:cNvPr id="15" name="Content Placeholder 23"/>
          <p:cNvSpPr>
            <a:spLocks noGrp="1"/>
          </p:cNvSpPr>
          <p:nvPr>
            <p:ph sz="quarter" idx="19" hasCustomPrompt="1"/>
          </p:nvPr>
        </p:nvSpPr>
        <p:spPr>
          <a:xfrm>
            <a:off x="5653330" y="99969"/>
            <a:ext cx="638954" cy="687868"/>
          </a:xfrm>
          <a:prstGeom prst="rect">
            <a:avLst/>
          </a:prstGeom>
          <a:solidFill>
            <a:schemeClr val="bg2"/>
          </a:solidFill>
        </p:spPr>
        <p:txBody>
          <a:bodyPr vert="horz" lIns="62700" tIns="31350" rIns="62700" bIns="31350" anchor="ctr"/>
          <a:lstStyle>
            <a:lvl1pPr marL="0" indent="0" algn="ctr">
              <a:buNone/>
              <a:defRPr sz="1200">
                <a:solidFill>
                  <a:srgbClr val="646464"/>
                </a:solidFill>
                <a:latin typeface="Open Sans Light"/>
                <a:cs typeface="Open Sans Light"/>
              </a:defRPr>
            </a:lvl1pPr>
          </a:lstStyle>
          <a:p>
            <a:pPr lvl="0"/>
            <a:r>
              <a:rPr lang="en-US" dirty="0" smtClean="0"/>
              <a:t>Stamp</a:t>
            </a:r>
          </a:p>
        </p:txBody>
      </p:sp>
    </p:spTree>
    <p:extLst>
      <p:ext uri="{BB962C8B-B14F-4D97-AF65-F5344CB8AC3E}">
        <p14:creationId xmlns:p14="http://schemas.microsoft.com/office/powerpoint/2010/main" val="1617434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6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xStyles>
    <p:titleStyle>
      <a:lvl1pPr algn="ctr" defTabSz="313502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5127" indent="-235127" algn="l" defTabSz="31350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41" indent="-195939" algn="l" defTabSz="313502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83755" indent="-156751" algn="l" defTabSz="313502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57" indent="-156751" algn="l" defTabSz="313502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10759" indent="-156751" algn="l" defTabSz="313502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24261" indent="-156751" algn="l" defTabSz="313502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37763" indent="-156751" algn="l" defTabSz="313502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51265" indent="-156751" algn="l" defTabSz="313502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64767" indent="-156751" algn="l" defTabSz="313502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50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13502" algn="l" defTabSz="31350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04" algn="l" defTabSz="31350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40506" algn="l" defTabSz="31350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008" algn="l" defTabSz="31350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67510" algn="l" defTabSz="31350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81012" algn="l" defTabSz="31350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14" algn="l" defTabSz="31350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08016" algn="l" defTabSz="31350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emf"/><Relationship Id="rId3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emf"/><Relationship Id="rId3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emf"/><Relationship Id="rId3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Relationship Id="rId3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59" y="800515"/>
            <a:ext cx="5759450" cy="431639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Introduction</a:t>
            </a:r>
            <a:endParaRPr lang="en-US" dirty="0">
              <a:solidFill>
                <a:schemeClr val="bg2">
                  <a:lumMod val="25000"/>
                </a:schemeClr>
              </a:solidFill>
              <a:latin typeface="Open Sans Light"/>
              <a:cs typeface="Open Sans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958" y="1263642"/>
            <a:ext cx="6104219" cy="274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Open Sans Light"/>
                <a:cs typeface="Open Sans Light"/>
              </a:rPr>
              <a:t>Any </a:t>
            </a:r>
            <a:r>
              <a:rPr lang="en-US" dirty="0">
                <a:latin typeface="Open Sans Light"/>
                <a:cs typeface="Open Sans Light"/>
              </a:rPr>
              <a:t>time is a good time to reach out to potential clients—and sending real estate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Open Sans Light"/>
                <a:cs typeface="Open Sans Light"/>
              </a:rPr>
              <a:t>postcards is a great way to do it. Postcard marketing has been around for a long time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Open Sans Light"/>
                <a:cs typeface="Open Sans Light"/>
              </a:rPr>
              <a:t>and for good reason: it works</a:t>
            </a:r>
            <a:r>
              <a:rPr lang="en-US" dirty="0" smtClean="0">
                <a:latin typeface="Open Sans Light"/>
                <a:cs typeface="Open Sans Light"/>
              </a:rPr>
              <a:t>.</a:t>
            </a:r>
          </a:p>
          <a:p>
            <a:pPr>
              <a:lnSpc>
                <a:spcPct val="120000"/>
              </a:lnSpc>
            </a:pPr>
            <a:endParaRPr lang="en-US" dirty="0">
              <a:latin typeface="Open Sans Light"/>
              <a:cs typeface="Open Sans Light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Open Sans Light"/>
                <a:cs typeface="Open Sans Light"/>
              </a:rPr>
              <a:t>Download our customizable 5 x 7 postcards and easily create messages that can </a:t>
            </a:r>
            <a:r>
              <a:rPr lang="en-US" dirty="0" smtClean="0">
                <a:latin typeface="Open Sans Light"/>
                <a:cs typeface="Open Sans Light"/>
              </a:rPr>
              <a:t>keep you </a:t>
            </a:r>
            <a:r>
              <a:rPr lang="en-US" dirty="0">
                <a:latin typeface="Open Sans Light"/>
                <a:cs typeface="Open Sans Light"/>
              </a:rPr>
              <a:t>top of mind with clients. The template contains three postcard themes: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en-US" b="1" dirty="0" smtClean="0">
                <a:latin typeface="Open Sans Semibold"/>
                <a:cs typeface="Open Sans Semibold"/>
              </a:rPr>
              <a:t>For </a:t>
            </a:r>
            <a:r>
              <a:rPr lang="en-US" b="1" dirty="0">
                <a:latin typeface="Open Sans Semibold"/>
                <a:cs typeface="Open Sans Semibold"/>
              </a:rPr>
              <a:t>Sale/Open House/Just Sold: </a:t>
            </a:r>
            <a:r>
              <a:rPr lang="en-US" dirty="0">
                <a:latin typeface="Open Sans Light"/>
                <a:cs typeface="Open Sans Light"/>
              </a:rPr>
              <a:t>Keep in touch with contacts, leads and clients.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en-US" b="1" dirty="0" smtClean="0">
                <a:latin typeface="Open Sans Semibold"/>
                <a:cs typeface="Open Sans Semibold"/>
              </a:rPr>
              <a:t>Neighborhood </a:t>
            </a:r>
            <a:r>
              <a:rPr lang="en-US" b="1" dirty="0">
                <a:latin typeface="Open Sans Semibold"/>
                <a:cs typeface="Open Sans Semibold"/>
              </a:rPr>
              <a:t>News: </a:t>
            </a:r>
            <a:r>
              <a:rPr lang="en-US" dirty="0">
                <a:latin typeface="Open Sans Light"/>
                <a:cs typeface="Open Sans Light"/>
              </a:rPr>
              <a:t>Set yourself apart as the local real estate expert.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en-US" b="1" dirty="0" smtClean="0">
                <a:latin typeface="Open Sans Semibold"/>
                <a:cs typeface="Open Sans Semibold"/>
              </a:rPr>
              <a:t>Neighborhood </a:t>
            </a:r>
            <a:r>
              <a:rPr lang="en-US" b="1" dirty="0">
                <a:latin typeface="Open Sans Semibold"/>
                <a:cs typeface="Open Sans Semibold"/>
              </a:rPr>
              <a:t>Market Report: </a:t>
            </a:r>
            <a:r>
              <a:rPr lang="en-US" dirty="0">
                <a:latin typeface="Open Sans Light"/>
                <a:cs typeface="Open Sans Light"/>
              </a:rPr>
              <a:t>Highlight changes in the market with Zillow data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Open Sans Light"/>
                <a:cs typeface="Open Sans Light"/>
              </a:rPr>
              <a:t>that you drop in</a:t>
            </a:r>
            <a:r>
              <a:rPr lang="en-US" dirty="0" smtClean="0">
                <a:latin typeface="Open Sans Light"/>
                <a:cs typeface="Open Sans Light"/>
              </a:rPr>
              <a:t>.</a:t>
            </a:r>
          </a:p>
          <a:p>
            <a:pPr>
              <a:lnSpc>
                <a:spcPct val="120000"/>
              </a:lnSpc>
            </a:pPr>
            <a:endParaRPr lang="en-US" dirty="0">
              <a:latin typeface="Open Sans Light"/>
              <a:cs typeface="Open Sans Light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Open Sans Light"/>
                <a:cs typeface="Open Sans Light"/>
              </a:rPr>
              <a:t>Follow these instructions to download the template and customize your postcards.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28876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59" y="800515"/>
            <a:ext cx="5759450" cy="431639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Instructions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Open Sans Light"/>
              <a:cs typeface="Open Sans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959" y="1263642"/>
            <a:ext cx="5759450" cy="2708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Semibold"/>
                <a:cs typeface="Open Sans Semibold"/>
              </a:rPr>
              <a:t>Downloading the postcards template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To get started, download the postcards template (a PowerPoint file). To create your postcards, make sure you have Microsoft PowerPoint installed on your computer.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 </a:t>
            </a:r>
          </a:p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Open Sans Semibold"/>
                <a:cs typeface="Open Sans Semibold"/>
              </a:rPr>
              <a:t>On a PC</a:t>
            </a:r>
            <a:endParaRPr lang="en-US" dirty="0">
              <a:solidFill>
                <a:schemeClr val="bg2">
                  <a:lumMod val="25000"/>
                </a:schemeClr>
              </a:solidFill>
              <a:latin typeface="Open Sans Semibold"/>
              <a:cs typeface="Open Sans Semibold"/>
            </a:endParaRP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1. Right-click the template (PPT file), and then click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Save As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 on the pop-up menu.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2. Choose a location to save the PPT file, enter a file name, and then click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Save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 </a:t>
            </a:r>
          </a:p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Open Sans Semibold"/>
                <a:cs typeface="Open Sans Semibold"/>
              </a:rPr>
              <a:t>On a Mac</a:t>
            </a:r>
            <a:endParaRPr lang="en-US" dirty="0">
              <a:solidFill>
                <a:schemeClr val="bg2">
                  <a:lumMod val="25000"/>
                </a:schemeClr>
              </a:solidFill>
              <a:latin typeface="Open Sans Semibold"/>
              <a:cs typeface="Open Sans Semibold"/>
            </a:endParaRP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1. Right-click the template (PPT file), and then click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Save Link As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 (Chrome, Firefox) or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Download Linked File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 (Safari) on the pop-up menu.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2. Choose a location to save the PPT file, enter a file name, and then click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OK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.</a:t>
            </a:r>
          </a:p>
          <a:p>
            <a:endParaRPr lang="en-US" dirty="0">
              <a:solidFill>
                <a:schemeClr val="bg2">
                  <a:lumMod val="25000"/>
                </a:schemeClr>
              </a:solidFill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16974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59" y="800515"/>
            <a:ext cx="5759450" cy="431639"/>
          </a:xfrm>
        </p:spPr>
        <p:txBody>
          <a:bodyPr/>
          <a:lstStyle/>
          <a:p>
            <a:r>
              <a:rPr lang="en-US" dirty="0" smtClean="0">
                <a:latin typeface="Open Sans Light"/>
                <a:cs typeface="Open Sans Light"/>
              </a:rPr>
              <a:t>Instructions</a:t>
            </a:r>
            <a:endParaRPr lang="en-US" dirty="0">
              <a:latin typeface="Open Sans Light"/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959" y="1263642"/>
            <a:ext cx="5759450" cy="3001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3B3B3B"/>
                </a:solidFill>
                <a:latin typeface="Open Sans Semibold"/>
                <a:cs typeface="Open Sans Semibold"/>
              </a:rPr>
              <a:t>Customizing the </a:t>
            </a:r>
            <a:r>
              <a:rPr lang="en-US" b="1" dirty="0" smtClean="0">
                <a:solidFill>
                  <a:srgbClr val="3B3B3B"/>
                </a:solidFill>
                <a:latin typeface="Open Sans Semibold"/>
                <a:cs typeface="Open Sans Semibold"/>
              </a:rPr>
              <a:t>postcard</a:t>
            </a:r>
            <a:endParaRPr lang="en-US" b="1" dirty="0">
              <a:solidFill>
                <a:srgbClr val="3B3B3B"/>
              </a:solidFill>
              <a:latin typeface="Open Sans Semibold"/>
              <a:cs typeface="Open Sans Semibold"/>
            </a:endParaRPr>
          </a:p>
          <a:p>
            <a:pPr marL="228600" lvl="0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Open your saved template (PPT file) in PowerPoint.</a:t>
            </a:r>
          </a:p>
          <a:p>
            <a:pPr marL="228600" lvl="0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For each customizable field, enter the text you want to display.</a:t>
            </a:r>
          </a:p>
          <a:p>
            <a:pPr marL="228600" lvl="0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To add your Zillow agent rating, select the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Stars Rating</a:t>
            </a:r>
            <a:r>
              <a:rPr lang="en-US" sz="1000" b="1" dirty="0">
                <a:solidFill>
                  <a:srgbClr val="3B3B3B"/>
                </a:solidFill>
                <a:latin typeface="Open Sans Light"/>
                <a:cs typeface="Open Sans Light"/>
              </a:rPr>
              <a:t> 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box, and then update the stars to match your rating.</a:t>
            </a:r>
          </a:p>
          <a:p>
            <a:pPr marL="228600" lvl="0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To add your number of recent sales, select the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Past Sales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 box, and then enter your number of sales.</a:t>
            </a:r>
          </a:p>
          <a:p>
            <a:pPr marL="228600" lvl="0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To add a photo, click the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Pictures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 icon in the placeholder box, navigate to the location of your photo, select your photo, and then click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Insert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. (You may need to resize or crop your photo.)</a:t>
            </a:r>
          </a:p>
          <a:p>
            <a:pPr marL="228600" lvl="0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When you are satisfied with your updates, save the front and back of the postcard as JPG files:</a:t>
            </a:r>
          </a:p>
          <a:p>
            <a:pPr marL="542102" lvl="1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Select the slide for the postcard front.</a:t>
            </a:r>
          </a:p>
          <a:p>
            <a:pPr marL="542102" lvl="1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On the </a:t>
            </a:r>
            <a:r>
              <a:rPr lang="en-US" sz="1000" b="1" dirty="0">
                <a:solidFill>
                  <a:srgbClr val="3B3B3B"/>
                </a:solidFill>
                <a:latin typeface="Open Sans Light"/>
                <a:cs typeface="Open Sans Light"/>
              </a:rPr>
              <a:t>File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 menu, click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Save As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, choose a location, and enter a file name.</a:t>
            </a:r>
          </a:p>
          <a:p>
            <a:pPr marL="542102" lvl="1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In </a:t>
            </a:r>
            <a:r>
              <a:rPr lang="en-US" sz="1000" dirty="0">
                <a:solidFill>
                  <a:srgbClr val="3B3B3B"/>
                </a:solidFill>
                <a:latin typeface="Open Sans Semibold"/>
                <a:cs typeface="Open Sans Semibold"/>
              </a:rPr>
              <a:t>the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Save as type</a:t>
            </a:r>
            <a:r>
              <a:rPr lang="en-US" sz="1000" dirty="0">
                <a:solidFill>
                  <a:srgbClr val="3B3B3B"/>
                </a:solidFill>
                <a:latin typeface="Open Sans Semibold"/>
                <a:cs typeface="Open Sans Semibold"/>
              </a:rPr>
              <a:t> 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box, select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JPEG File Interchange Format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, and then click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Save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.</a:t>
            </a:r>
          </a:p>
          <a:p>
            <a:pPr marL="542102" lvl="1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Click the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Just This One</a:t>
            </a:r>
            <a:r>
              <a:rPr lang="en-US" sz="1000" dirty="0">
                <a:solidFill>
                  <a:srgbClr val="3B3B3B"/>
                </a:solidFill>
                <a:latin typeface="Open Sans Semibold"/>
                <a:cs typeface="Open Sans Semibold"/>
              </a:rPr>
              <a:t> 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button. The slide is now saved as a JPG file.</a:t>
            </a:r>
          </a:p>
          <a:p>
            <a:pPr marL="542102" lvl="1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Repeat steps “a” through “d” for the postcard back.</a:t>
            </a:r>
          </a:p>
          <a:p>
            <a:pPr marL="228600" lvl="0" indent="-228600">
              <a:lnSpc>
                <a:spcPct val="110000"/>
              </a:lnSpc>
              <a:buFont typeface="+mj-lt"/>
              <a:buAutoNum type="arabicPeriod"/>
            </a:pP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Upload your saved JPG files to </a:t>
            </a:r>
            <a:r>
              <a:rPr lang="en-US" sz="1000" dirty="0" err="1">
                <a:solidFill>
                  <a:srgbClr val="3B3B3B"/>
                </a:solidFill>
                <a:latin typeface="Open Sans Light"/>
                <a:cs typeface="Open Sans Light"/>
              </a:rPr>
              <a:t>Vistaprint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 and use the one-time 25% off </a:t>
            </a:r>
            <a:r>
              <a:rPr lang="en-US" sz="1000" b="1" dirty="0">
                <a:solidFill>
                  <a:srgbClr val="3B3B3B"/>
                </a:solidFill>
                <a:latin typeface="Open Sans Semibold"/>
                <a:cs typeface="Open Sans Semibold"/>
              </a:rPr>
              <a:t>discount code ZILLOW</a:t>
            </a:r>
            <a:r>
              <a:rPr lang="en-US" sz="1000" dirty="0">
                <a:solidFill>
                  <a:srgbClr val="3B3B3B"/>
                </a:solidFill>
                <a:latin typeface="Open Sans Semibold"/>
                <a:cs typeface="Open Sans Semibold"/>
              </a:rPr>
              <a:t> </a:t>
            </a:r>
            <a:r>
              <a:rPr lang="en-US" sz="1000" dirty="0">
                <a:solidFill>
                  <a:srgbClr val="3B3B3B"/>
                </a:solidFill>
                <a:latin typeface="Open Sans Light"/>
                <a:cs typeface="Open Sans Light"/>
              </a:rPr>
              <a:t>at checkout to print your postcards</a:t>
            </a:r>
            <a:r>
              <a:rPr lang="en-US" sz="1000" dirty="0" smtClean="0">
                <a:solidFill>
                  <a:srgbClr val="3B3B3B"/>
                </a:solidFill>
                <a:latin typeface="Open Sans Light"/>
                <a:cs typeface="Open Sans Light"/>
              </a:rPr>
              <a:t>.</a:t>
            </a:r>
            <a:endParaRPr lang="en-US" sz="1000" dirty="0">
              <a:solidFill>
                <a:srgbClr val="3B3B3B"/>
              </a:solidFill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630357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59" y="800515"/>
            <a:ext cx="5759450" cy="431639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Open Sans Light"/>
                <a:cs typeface="Open Sans Light"/>
              </a:rPr>
              <a:t>Instructions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Open Sans Light"/>
              <a:cs typeface="Open Sans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958" y="1263642"/>
            <a:ext cx="6104219" cy="2856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latin typeface="Open Sans Semibold"/>
                <a:cs typeface="Open Sans Semibold"/>
              </a:rPr>
              <a:t>Incorporating Zillow data</a:t>
            </a:r>
          </a:p>
          <a:p>
            <a:pPr>
              <a:lnSpc>
                <a:spcPct val="120000"/>
              </a:lnSpc>
            </a:pPr>
            <a:r>
              <a:rPr lang="en-US" sz="1050" dirty="0">
                <a:latin typeface="Open Sans Light"/>
                <a:cs typeface="Open Sans Light"/>
              </a:rPr>
              <a:t>The Neighborhood Market Report postcard is perfect for showcasing local real estate information.</a:t>
            </a:r>
          </a:p>
          <a:p>
            <a:pPr>
              <a:lnSpc>
                <a:spcPct val="120000"/>
              </a:lnSpc>
            </a:pPr>
            <a:r>
              <a:rPr lang="en-US" sz="1050" dirty="0">
                <a:latin typeface="Open Sans Light"/>
                <a:cs typeface="Open Sans Light"/>
              </a:rPr>
              <a:t>You can find useful data here: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en-US" sz="1050" dirty="0" smtClean="0">
                <a:latin typeface="Open Sans Light"/>
                <a:cs typeface="Open Sans Light"/>
              </a:rPr>
              <a:t>Zillow </a:t>
            </a:r>
            <a:r>
              <a:rPr lang="en-US" sz="1050" dirty="0">
                <a:latin typeface="Open Sans Light"/>
                <a:cs typeface="Open Sans Light"/>
              </a:rPr>
              <a:t>Real Estate Research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en-US" sz="1050" dirty="0" smtClean="0">
                <a:latin typeface="Open Sans Light"/>
                <a:cs typeface="Open Sans Light"/>
              </a:rPr>
              <a:t>Zillow </a:t>
            </a:r>
            <a:r>
              <a:rPr lang="en-US" sz="1050" dirty="0">
                <a:latin typeface="Open Sans Light"/>
                <a:cs typeface="Open Sans Light"/>
              </a:rPr>
              <a:t>Market Overviews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en-US" sz="1050" dirty="0" smtClean="0">
                <a:latin typeface="Open Sans Light"/>
                <a:cs typeface="Open Sans Light"/>
              </a:rPr>
              <a:t>Zillow </a:t>
            </a:r>
            <a:r>
              <a:rPr lang="en-US" sz="1050" dirty="0">
                <a:latin typeface="Open Sans Light"/>
                <a:cs typeface="Open Sans Light"/>
              </a:rPr>
              <a:t>Visuals: Maps and other interactive </a:t>
            </a:r>
            <a:r>
              <a:rPr lang="en-US" sz="1050" dirty="0" smtClean="0">
                <a:latin typeface="Open Sans Light"/>
                <a:cs typeface="Open Sans Light"/>
              </a:rPr>
              <a:t>graphics</a:t>
            </a:r>
          </a:p>
          <a:p>
            <a:pPr>
              <a:lnSpc>
                <a:spcPct val="120000"/>
              </a:lnSpc>
            </a:pPr>
            <a:endParaRPr lang="en-US" sz="1050" dirty="0">
              <a:latin typeface="Open Sans Light"/>
              <a:cs typeface="Open Sans Light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Open Sans Semibold"/>
                <a:cs typeface="Open Sans Semibold"/>
              </a:rPr>
              <a:t>Mailing options</a:t>
            </a:r>
          </a:p>
          <a:p>
            <a:pPr>
              <a:lnSpc>
                <a:spcPct val="120000"/>
              </a:lnSpc>
            </a:pPr>
            <a:r>
              <a:rPr lang="en-US" sz="1050" dirty="0" err="1">
                <a:latin typeface="Open Sans Light"/>
                <a:cs typeface="Open Sans Light"/>
              </a:rPr>
              <a:t>Vistaprint</a:t>
            </a:r>
            <a:r>
              <a:rPr lang="en-US" sz="1050" dirty="0">
                <a:latin typeface="Open Sans Light"/>
                <a:cs typeface="Open Sans Light"/>
              </a:rPr>
              <a:t> offers postcard mailing services that can help streamline your direct marketing campaigns.</a:t>
            </a:r>
          </a:p>
          <a:p>
            <a:pPr>
              <a:lnSpc>
                <a:spcPct val="120000"/>
              </a:lnSpc>
            </a:pPr>
            <a:r>
              <a:rPr lang="en-US" sz="1050" dirty="0">
                <a:latin typeface="Open Sans Light"/>
                <a:cs typeface="Open Sans Light"/>
              </a:rPr>
              <a:t>You can upload your own mailing list to the </a:t>
            </a:r>
            <a:r>
              <a:rPr lang="en-US" sz="1050" dirty="0" err="1">
                <a:latin typeface="Open Sans Light"/>
                <a:cs typeface="Open Sans Light"/>
              </a:rPr>
              <a:t>Vistaprint</a:t>
            </a:r>
            <a:r>
              <a:rPr lang="en-US" sz="1050" dirty="0">
                <a:latin typeface="Open Sans Light"/>
                <a:cs typeface="Open Sans Light"/>
              </a:rPr>
              <a:t> website—or you can purchase a targeted list</a:t>
            </a:r>
          </a:p>
          <a:p>
            <a:pPr>
              <a:lnSpc>
                <a:spcPct val="120000"/>
              </a:lnSpc>
            </a:pPr>
            <a:r>
              <a:rPr lang="en-US" sz="1050" dirty="0">
                <a:latin typeface="Open Sans Light"/>
                <a:cs typeface="Open Sans Light"/>
              </a:rPr>
              <a:t>through them—and they will stamp and mail your postcards for you. Because </a:t>
            </a:r>
            <a:r>
              <a:rPr lang="en-US" sz="1050" dirty="0" err="1">
                <a:latin typeface="Open Sans Light"/>
                <a:cs typeface="Open Sans Light"/>
              </a:rPr>
              <a:t>Vistaprint</a:t>
            </a:r>
            <a:r>
              <a:rPr lang="en-US" sz="1050" dirty="0">
                <a:latin typeface="Open Sans Light"/>
                <a:cs typeface="Open Sans Light"/>
              </a:rPr>
              <a:t> sends your</a:t>
            </a:r>
          </a:p>
          <a:p>
            <a:pPr>
              <a:lnSpc>
                <a:spcPct val="120000"/>
              </a:lnSpc>
            </a:pPr>
            <a:r>
              <a:rPr lang="en-US" sz="1050" dirty="0">
                <a:latin typeface="Open Sans Light"/>
                <a:cs typeface="Open Sans Light"/>
              </a:rPr>
              <a:t>postcards in bulk, you receive discounted postage rates.</a:t>
            </a:r>
          </a:p>
          <a:p>
            <a:pPr>
              <a:lnSpc>
                <a:spcPct val="120000"/>
              </a:lnSpc>
            </a:pPr>
            <a:r>
              <a:rPr lang="en-US" sz="1050" dirty="0">
                <a:latin typeface="Open Sans Light"/>
                <a:cs typeface="Open Sans Light"/>
              </a:rPr>
              <a:t>Note the one-time 25% discount code does not apply to </a:t>
            </a:r>
            <a:r>
              <a:rPr lang="en-US" sz="1050" dirty="0" err="1">
                <a:latin typeface="Open Sans Light"/>
                <a:cs typeface="Open Sans Light"/>
              </a:rPr>
              <a:t>Vistaprint’s</a:t>
            </a:r>
            <a:r>
              <a:rPr lang="en-US" sz="1050" dirty="0">
                <a:latin typeface="Open Sans Light"/>
                <a:cs typeface="Open Sans Light"/>
              </a:rPr>
              <a:t> mailing services.</a:t>
            </a:r>
            <a:endParaRPr lang="en-US" sz="1050" dirty="0">
              <a:solidFill>
                <a:schemeClr val="bg2">
                  <a:lumMod val="25000"/>
                </a:schemeClr>
              </a:solidFill>
              <a:latin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53347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Picture 11" descr="1_Front Righ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664" y="-13228"/>
            <a:ext cx="4499027" cy="2066089"/>
          </a:xfrm>
          <a:prstGeom prst="rect">
            <a:avLst/>
          </a:prstGeom>
        </p:spPr>
      </p:pic>
      <p:pic>
        <p:nvPicPr>
          <p:cNvPr id="16" name="Picture 15" descr="1_Front Lef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1" y="3134747"/>
            <a:ext cx="1915664" cy="145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94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2_Back left-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6" t="25102" r="36201" b="25243"/>
          <a:stretch/>
        </p:blipFill>
        <p:spPr>
          <a:xfrm>
            <a:off x="1399031" y="-6614"/>
            <a:ext cx="2137472" cy="1699881"/>
          </a:xfrm>
          <a:prstGeom prst="rect">
            <a:avLst/>
          </a:prstGeom>
        </p:spPr>
      </p:pic>
      <p:pic>
        <p:nvPicPr>
          <p:cNvPr id="17" name="Picture 16" descr="1_Front Lef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28260" y="3365684"/>
            <a:ext cx="1598848" cy="121341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94764" y="2898633"/>
            <a:ext cx="1043569" cy="205185"/>
          </a:xfrm>
          <a:prstGeom prst="rect">
            <a:avLst/>
          </a:prstGeom>
          <a:noFill/>
        </p:spPr>
        <p:txBody>
          <a:bodyPr wrap="square" lIns="62700" tIns="31350" rIns="62700" bIns="31350" rtlCol="0" anchor="ctr">
            <a:spAutoFit/>
          </a:bodyPr>
          <a:lstStyle/>
          <a:p>
            <a:pPr>
              <a:lnSpc>
                <a:spcPct val="50000"/>
              </a:lnSpc>
            </a:pPr>
            <a:r>
              <a:rPr lang="en-US" sz="1600" dirty="0">
                <a:solidFill>
                  <a:schemeClr val="accent3"/>
                </a:solidFill>
                <a:latin typeface="Zapf Dingbats"/>
                <a:ea typeface="Zapf Dingbats"/>
                <a:cs typeface="Zapf Dingbats"/>
                <a:sym typeface="Zapf Dingbats"/>
              </a:rPr>
              <a:t>★★★★★</a:t>
            </a:r>
            <a:endParaRPr lang="en-US" sz="1600" dirty="0">
              <a:solidFill>
                <a:schemeClr val="accent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54978" y="2884403"/>
            <a:ext cx="819090" cy="186423"/>
          </a:xfrm>
          <a:prstGeom prst="rect">
            <a:avLst/>
          </a:prstGeom>
          <a:noFill/>
        </p:spPr>
        <p:txBody>
          <a:bodyPr wrap="square" lIns="62700" tIns="31350" rIns="62700" bIns="31350" rtlCol="0">
            <a:spAutoFit/>
          </a:bodyPr>
          <a:lstStyle/>
          <a:p>
            <a:r>
              <a:rPr lang="en-US" sz="800" dirty="0">
                <a:solidFill>
                  <a:srgbClr val="41D41E"/>
                </a:solidFill>
                <a:latin typeface="Open Sans Light"/>
                <a:cs typeface="Open Sans Light"/>
              </a:rPr>
              <a:t>Zillow Rating</a:t>
            </a:r>
          </a:p>
        </p:txBody>
      </p:sp>
      <p:sp>
        <p:nvSpPr>
          <p:cNvPr id="20" name="Content Placeholder 23"/>
          <p:cNvSpPr>
            <a:spLocks noGrp="1"/>
          </p:cNvSpPr>
          <p:nvPr>
            <p:ph sz="quarter" idx="18"/>
          </p:nvPr>
        </p:nvSpPr>
        <p:spPr>
          <a:xfrm>
            <a:off x="3796389" y="1971005"/>
            <a:ext cx="2382180" cy="68786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22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45860" y="1099764"/>
            <a:ext cx="3229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Open Sans Light"/>
                <a:cs typeface="Open Sans Light"/>
              </a:rPr>
              <a:t>Example </a:t>
            </a:r>
            <a:r>
              <a:rPr lang="en-US" sz="2400" dirty="0">
                <a:solidFill>
                  <a:schemeClr val="bg1"/>
                </a:solidFill>
                <a:latin typeface="Open Sans Light"/>
                <a:cs typeface="Open Sans Light"/>
              </a:rPr>
              <a:t>O</a:t>
            </a:r>
            <a:r>
              <a:rPr lang="en-US" sz="2400" dirty="0" smtClean="0">
                <a:solidFill>
                  <a:schemeClr val="bg1"/>
                </a:solidFill>
                <a:latin typeface="Open Sans Light"/>
                <a:cs typeface="Open Sans Light"/>
              </a:rPr>
              <a:t>verlay Text</a:t>
            </a:r>
            <a:endParaRPr lang="en-US" sz="2400" dirty="0">
              <a:solidFill>
                <a:schemeClr val="bg1"/>
              </a:solidFill>
              <a:latin typeface="Open Sans Light"/>
              <a:cs typeface="Open Sans Light"/>
            </a:endParaRPr>
          </a:p>
        </p:txBody>
      </p:sp>
      <p:pic>
        <p:nvPicPr>
          <p:cNvPr id="6" name="Picture 5" descr="3_Back lef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58126"/>
            <a:ext cx="1596431" cy="2913874"/>
          </a:xfrm>
          <a:prstGeom prst="rect">
            <a:avLst/>
          </a:prstGeom>
        </p:spPr>
      </p:pic>
      <p:pic>
        <p:nvPicPr>
          <p:cNvPr id="13" name="Picture 12" descr="1_Front Lef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07718" y="-1"/>
            <a:ext cx="3293082" cy="77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021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2_Back left-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6" t="25102" r="36201" b="25243"/>
          <a:stretch/>
        </p:blipFill>
        <p:spPr>
          <a:xfrm>
            <a:off x="1399031" y="-6614"/>
            <a:ext cx="2137472" cy="1699881"/>
          </a:xfrm>
          <a:prstGeom prst="rect">
            <a:avLst/>
          </a:prstGeom>
        </p:spPr>
      </p:pic>
      <p:pic>
        <p:nvPicPr>
          <p:cNvPr id="17" name="Picture 16" descr="1_Front Lef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28260" y="3365684"/>
            <a:ext cx="1598848" cy="121341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94764" y="2898633"/>
            <a:ext cx="1043569" cy="205185"/>
          </a:xfrm>
          <a:prstGeom prst="rect">
            <a:avLst/>
          </a:prstGeom>
          <a:noFill/>
        </p:spPr>
        <p:txBody>
          <a:bodyPr wrap="square" lIns="62700" tIns="31350" rIns="62700" bIns="31350" rtlCol="0" anchor="ctr">
            <a:spAutoFit/>
          </a:bodyPr>
          <a:lstStyle/>
          <a:p>
            <a:pPr>
              <a:lnSpc>
                <a:spcPct val="50000"/>
              </a:lnSpc>
            </a:pPr>
            <a:r>
              <a:rPr lang="en-US" sz="1600" dirty="0">
                <a:solidFill>
                  <a:schemeClr val="accent3"/>
                </a:solidFill>
                <a:latin typeface="Zapf Dingbats"/>
                <a:ea typeface="Zapf Dingbats"/>
                <a:cs typeface="Zapf Dingbats"/>
                <a:sym typeface="Zapf Dingbats"/>
              </a:rPr>
              <a:t>★★★★★</a:t>
            </a:r>
            <a:endParaRPr lang="en-US" sz="1600" dirty="0">
              <a:solidFill>
                <a:schemeClr val="accent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54978" y="2884403"/>
            <a:ext cx="819090" cy="186423"/>
          </a:xfrm>
          <a:prstGeom prst="rect">
            <a:avLst/>
          </a:prstGeom>
          <a:noFill/>
        </p:spPr>
        <p:txBody>
          <a:bodyPr wrap="square" lIns="62700" tIns="31350" rIns="62700" bIns="31350" rtlCol="0">
            <a:spAutoFit/>
          </a:bodyPr>
          <a:lstStyle/>
          <a:p>
            <a:r>
              <a:rPr lang="en-US" sz="800" dirty="0">
                <a:solidFill>
                  <a:srgbClr val="41D41E"/>
                </a:solidFill>
                <a:latin typeface="Open Sans Light"/>
                <a:cs typeface="Open Sans Light"/>
              </a:rPr>
              <a:t>Zillow Rating</a:t>
            </a:r>
          </a:p>
        </p:txBody>
      </p:sp>
    </p:spTree>
    <p:extLst>
      <p:ext uri="{BB962C8B-B14F-4D97-AF65-F5344CB8AC3E}">
        <p14:creationId xmlns:p14="http://schemas.microsoft.com/office/powerpoint/2010/main" val="3241026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1_Front Lef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13007" y="3717910"/>
            <a:ext cx="894916" cy="861185"/>
          </a:xfrm>
          <a:prstGeom prst="rect">
            <a:avLst/>
          </a:prstGeom>
        </p:spPr>
      </p:pic>
      <p:pic>
        <p:nvPicPr>
          <p:cNvPr id="11" name="Picture 10" descr="1_Front Lef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95" y="3716323"/>
            <a:ext cx="894916" cy="86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65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" name="Picture 19" descr="2_Back left-01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6" t="25102" r="36201" b="25243"/>
          <a:stretch/>
        </p:blipFill>
        <p:spPr>
          <a:xfrm>
            <a:off x="1399031" y="-6614"/>
            <a:ext cx="2137472" cy="1699881"/>
          </a:xfrm>
          <a:prstGeom prst="rect">
            <a:avLst/>
          </a:prstGeom>
        </p:spPr>
      </p:pic>
      <p:pic>
        <p:nvPicPr>
          <p:cNvPr id="21" name="Picture 20" descr="1_Front Lef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28260" y="3365684"/>
            <a:ext cx="1598848" cy="121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26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Zillow Modernized">
      <a:dk1>
        <a:srgbClr val="252525"/>
      </a:dk1>
      <a:lt1>
        <a:srgbClr val="FFFFFF"/>
      </a:lt1>
      <a:dk2>
        <a:srgbClr val="646464"/>
      </a:dk2>
      <a:lt2>
        <a:srgbClr val="EAEAEA"/>
      </a:lt2>
      <a:accent1>
        <a:srgbClr val="1360DC"/>
      </a:accent1>
      <a:accent2>
        <a:srgbClr val="0C3D85"/>
      </a:accent2>
      <a:accent3>
        <a:srgbClr val="41D41E"/>
      </a:accent3>
      <a:accent4>
        <a:srgbClr val="248E14"/>
      </a:accent4>
      <a:accent5>
        <a:srgbClr val="4C1297"/>
      </a:accent5>
      <a:accent6>
        <a:srgbClr val="FCD34E"/>
      </a:accent6>
      <a:hlink>
        <a:srgbClr val="1360DC"/>
      </a:hlink>
      <a:folHlink>
        <a:srgbClr val="0C3E8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543</Words>
  <Application>Microsoft Macintosh PowerPoint</Application>
  <PresentationFormat>Custom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Introduction</vt:lpstr>
      <vt:lpstr>Instructions</vt:lpstr>
      <vt:lpstr>Instructions</vt:lpstr>
      <vt:lpstr>Instructions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Projectline Services,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Monica Mathews</dc:creator>
  <cp:lastModifiedBy>Monica Mathews</cp:lastModifiedBy>
  <cp:revision>37</cp:revision>
  <dcterms:created xsi:type="dcterms:W3CDTF">2015-02-24T18:27:50Z</dcterms:created>
  <dcterms:modified xsi:type="dcterms:W3CDTF">2015-02-25T01:13:06Z</dcterms:modified>
</cp:coreProperties>
</file>